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4"/>
  </p:sldMasterIdLst>
  <p:notesMasterIdLst>
    <p:notesMasterId r:id="rId18"/>
  </p:notesMasterIdLst>
  <p:sldIdLst>
    <p:sldId id="256" r:id="rId5"/>
    <p:sldId id="258" r:id="rId6"/>
    <p:sldId id="289" r:id="rId7"/>
    <p:sldId id="259" r:id="rId8"/>
    <p:sldId id="264" r:id="rId9"/>
    <p:sldId id="305" r:id="rId10"/>
    <p:sldId id="296" r:id="rId11"/>
    <p:sldId id="306" r:id="rId12"/>
    <p:sldId id="307" r:id="rId13"/>
    <p:sldId id="292" r:id="rId14"/>
    <p:sldId id="295" r:id="rId15"/>
    <p:sldId id="308" r:id="rId16"/>
    <p:sldId id="266" r:id="rId17"/>
  </p:sldIdLst>
  <p:sldSz cx="9144000" cy="5143500" type="screen16x9"/>
  <p:notesSz cx="6858000" cy="9144000"/>
  <p:embeddedFontLst>
    <p:embeddedFont>
      <p:font typeface="Inter Tight" pitchFamily="2" charset="0"/>
      <p:regular r:id="rId19"/>
      <p:bold r:id="rId20"/>
      <p:italic r:id="rId21"/>
      <p:boldItalic r:id="rId22"/>
    </p:embeddedFont>
    <p:embeddedFont>
      <p:font typeface="Inter Tight Light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23"/>
    <p:restoredTop sz="94694"/>
  </p:normalViewPr>
  <p:slideViewPr>
    <p:cSldViewPr snapToGrid="0">
      <p:cViewPr varScale="1">
        <p:scale>
          <a:sx n="203" d="100"/>
          <a:sy n="203" d="100"/>
        </p:scale>
        <p:origin x="568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c95993fc4a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c95993fc4a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ca35eb75d8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ca35eb75d8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a35eb75d8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a35eb75d8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737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ca35eb75d8_0_4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ca35eb75d8_0_4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a35eb75d8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ca35eb75d8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a35eb75d8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a35eb75d8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070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a35eb75d8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ca35eb75d8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7565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ca35eb75d8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ca35eb75d8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4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ca35eb75d8_0_4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ca35eb75d8_0_4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" type="title">
  <p:cSld name="TITLE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Black">
  <p:cSld name="TITLE_1_2_1_1">
    <p:bg>
      <p:bgPr>
        <a:solidFill>
          <a:srgbClr val="BE9BFF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 txBox="1">
            <a:spLocks noGrp="1"/>
          </p:cNvSpPr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sz="7500"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title" idx="2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25" name="Google Shape;2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+ copy">
  <p:cSld name="TITLE_1_1_6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3500"/>
              <a:buFont typeface="Inter Tight"/>
              <a:buNone/>
              <a:defRPr sz="3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2385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36" name="Google Shape;36;p1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37" name="Google Shape;3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+ + Subhead + copy">
  <p:cSld name="TITLE_1_1_6_2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 txBox="1">
            <a:spLocks noGrp="1"/>
          </p:cNvSpPr>
          <p:nvPr>
            <p:ph type="subTitle" idx="1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sz="1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sz="3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2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42" name="Google Shape;42;p1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3" name="Google Shape;4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+ copy 2">
  <p:cSld name="TITLE_1_1_6_1">
    <p:bg>
      <p:bgPr>
        <a:solidFill>
          <a:srgbClr val="BE9BFF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6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sz="3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body" idx="1"/>
          </p:nvPr>
        </p:nvSpPr>
        <p:spPr>
          <a:xfrm>
            <a:off x="459600" y="17967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47" name="Google Shape;47;p1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48" name="Google Shape;4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+ + Subhead + copy 2">
  <p:cSld name="TITLE_1_1_6_2_1">
    <p:bg>
      <p:bgPr>
        <a:solidFill>
          <a:srgbClr val="BE9B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subTitle" idx="1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None/>
              <a:defRPr sz="1500"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Helvetica Neue"/>
              <a:buNone/>
              <a:defRPr sz="1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3500"/>
              <a:buFont typeface="Inter Tight"/>
              <a:buNone/>
              <a:defRPr sz="3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400"/>
              <a:buFont typeface="Inter Tight"/>
              <a:buNone/>
              <a:defRPr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body" idx="2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●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○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500"/>
              <a:buFont typeface="Inter Tight"/>
              <a:buChar char="■"/>
              <a:defRPr sz="15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53" name="Google Shape;53;p1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54" name="Google Shape;5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+ + Subhead + copy dark">
  <p:cSld name="TITLE_1_1_6_2_1_1">
    <p:bg>
      <p:bgPr>
        <a:solidFill>
          <a:srgbClr val="242385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9"/>
          <p:cNvSpPr txBox="1">
            <a:spLocks noGrp="1"/>
          </p:cNvSpPr>
          <p:nvPr>
            <p:ph type="subTitle" idx="1"/>
          </p:nvPr>
        </p:nvSpPr>
        <p:spPr>
          <a:xfrm>
            <a:off x="459600" y="1742563"/>
            <a:ext cx="35946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500"/>
              <a:buFont typeface="Inter Tight"/>
              <a:buNone/>
              <a:defRPr sz="1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Font typeface="Helvetica Neue"/>
              <a:buNone/>
              <a:defRPr sz="1500"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nter Tight"/>
              <a:buNone/>
              <a:defRPr sz="3500"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 Tight"/>
              <a:buNone/>
              <a:defRPr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63" name="Google Shape;63;p19"/>
          <p:cNvSpPr txBox="1">
            <a:spLocks noGrp="1"/>
          </p:cNvSpPr>
          <p:nvPr>
            <p:ph type="body" idx="2"/>
          </p:nvPr>
        </p:nvSpPr>
        <p:spPr>
          <a:xfrm>
            <a:off x="459600" y="2330125"/>
            <a:ext cx="40668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marL="914400" lvl="1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marL="1371600" lvl="2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marL="1828800" lvl="3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marL="2286000" lvl="4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marL="2743200" lvl="5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marL="3200400" lvl="6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●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marL="3657600" lvl="7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○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marL="4114800" lvl="8" indent="-3238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Inter Tight"/>
              <a:buChar char="■"/>
              <a:defRPr sz="15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64" name="Google Shape;64;p1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5" name="Google Shape;6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small purple">
  <p:cSld name="TITLE_1_1_5">
    <p:bg>
      <p:bgPr>
        <a:solidFill>
          <a:srgbClr val="BE9B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>
            <a:spLocks noGrp="1"/>
          </p:cNvSpPr>
          <p:nvPr>
            <p:ph type="pic" idx="2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69" name="Google Shape;6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small white">
  <p:cSld name="TITLE_1_1_5_2">
    <p:bg>
      <p:bgPr>
        <a:solidFill>
          <a:schemeClr val="lt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>
            <a:spLocks noGrp="1"/>
          </p:cNvSpPr>
          <p:nvPr>
            <p:ph type="pic" idx="2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3" name="Google Shape;7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small dark">
  <p:cSld name="TITLE_1_1_5_1">
    <p:bg>
      <p:bgPr>
        <a:solidFill>
          <a:srgbClr val="242385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>
            <a:spLocks noGrp="1"/>
          </p:cNvSpPr>
          <p:nvPr>
            <p:ph type="pic" idx="2"/>
          </p:nvPr>
        </p:nvSpPr>
        <p:spPr>
          <a:xfrm>
            <a:off x="4555000" y="0"/>
            <a:ext cx="4589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2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7" name="Google Shape;7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">
  <p:cSld name="TITLE_1_1_4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4"/>
          <p:cNvSpPr>
            <a:spLocks noGrp="1"/>
          </p:cNvSpPr>
          <p:nvPr>
            <p:ph type="pic" idx="2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2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5" name="Google Shape;8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TITLE_1_3_1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lue">
  <p:cSld name="TITLE_1_1_4_2">
    <p:bg>
      <p:bgPr>
        <a:solidFill>
          <a:srgbClr val="5370E7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>
            <a:spLocks noGrp="1"/>
          </p:cNvSpPr>
          <p:nvPr>
            <p:ph type="pic" idx="2"/>
          </p:nvPr>
        </p:nvSpPr>
        <p:spPr>
          <a:xfrm>
            <a:off x="459625" y="501675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6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3" name="Google Shape;9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dark">
  <p:cSld name="TITLE_1_1_4_1">
    <p:bg>
      <p:bgPr>
        <a:solidFill>
          <a:srgbClr val="242385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>
            <a:spLocks noGrp="1"/>
          </p:cNvSpPr>
          <p:nvPr>
            <p:ph type="pic" idx="2"/>
          </p:nvPr>
        </p:nvSpPr>
        <p:spPr>
          <a:xfrm>
            <a:off x="459600" y="536700"/>
            <a:ext cx="8220900" cy="39177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97" name="Google Shape;9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purple">
  <p:cSld name="TITLE_1_1_3">
    <p:bg>
      <p:bgPr>
        <a:solidFill>
          <a:srgbClr val="BE9B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Font typeface="Inter Tight"/>
              <a:buNone/>
              <a:defRPr sz="100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Font typeface="Inter Tight"/>
              <a:buNone/>
              <a:defRPr sz="7500" b="1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00" name="Google Shape;100;p2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1" name="Google Shape;10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White">
  <p:cSld name="TITLE_1_1_3_1">
    <p:bg>
      <p:bgPr>
        <a:solidFill>
          <a:schemeClr val="l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9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04" name="Google Shape;104;p29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10000"/>
              <a:buFont typeface="Inter Tight"/>
              <a:buNone/>
              <a:defRPr sz="10000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70E7"/>
              </a:buClr>
              <a:buSzPts val="7500"/>
              <a:buFont typeface="Inter Tight"/>
              <a:buNone/>
              <a:defRPr sz="75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105" name="Google Shape;10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dark">
  <p:cSld name="TITLE_1_1_3_1_1">
    <p:bg>
      <p:bgPr>
        <a:solidFill>
          <a:srgbClr val="242385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0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08" name="Google Shape;108;p30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0000"/>
              <a:buFont typeface="Inter Tight"/>
              <a:buNone/>
              <a:defRPr sz="10000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7500"/>
              <a:buFont typeface="Inter Tight"/>
              <a:buNone/>
              <a:defRPr sz="75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109" name="Google Shape;10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blue">
  <p:cSld name="TITLE_1_1_3_1_1_1">
    <p:bg>
      <p:bgPr>
        <a:solidFill>
          <a:srgbClr val="5370E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1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2" name="Google Shape;112;p31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0"/>
              <a:buFont typeface="Inter Tight"/>
              <a:buNone/>
              <a:defRPr sz="10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113" name="Google Shape;11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white">
  <p:cSld name="TITLE_1_1_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2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5370E7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sz="5000" b="1">
              <a:solidFill>
                <a:srgbClr val="5370E7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16" name="Google Shape;116;p32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17" name="Google Shape;11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purple">
  <p:cSld name="TITLE_1_1_2_1">
    <p:bg>
      <p:bgPr>
        <a:solidFill>
          <a:srgbClr val="BE9BFF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3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sz="5000" b="1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0" name="Google Shape;120;p33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1" name="Google Shape;12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dark">
  <p:cSld name="TITLE_1_1_2_1_1">
    <p:bg>
      <p:bgPr>
        <a:solidFill>
          <a:srgbClr val="242385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4" name="Google Shape;124;p34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BE9BFF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sz="5000" b="1">
              <a:solidFill>
                <a:srgbClr val="BE9BFF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5" name="Google Shape;12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blue">
  <p:cSld name="TITLE_1_1_2_1_1_1">
    <p:bg>
      <p:bgPr>
        <a:solidFill>
          <a:srgbClr val="5370E7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5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28" name="Google Shape;128;p35"/>
          <p:cNvSpPr txBox="1"/>
          <p:nvPr/>
        </p:nvSpPr>
        <p:spPr>
          <a:xfrm>
            <a:off x="459600" y="2192550"/>
            <a:ext cx="2710200" cy="7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Agenda</a:t>
            </a:r>
            <a:endParaRPr sz="5000" b="1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29" name="Google Shape;129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">
  <p:cSld name="TITLE_1_3_1_1">
    <p:bg>
      <p:bgPr>
        <a:solidFill>
          <a:srgbClr val="BE9B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lio purple">
  <p:cSld name="TITLE_1_1_1_1">
    <p:bg>
      <p:bgPr>
        <a:solidFill>
          <a:srgbClr val="BE9BF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7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rgbClr val="242385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5" name="Google Shape;135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1851" y="4763701"/>
            <a:ext cx="1657303" cy="17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lio blue">
  <p:cSld name="TITLE_1_1_1_1_1">
    <p:bg>
      <p:bgPr>
        <a:solidFill>
          <a:srgbClr val="5370E7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8"/>
          <p:cNvSpPr txBox="1"/>
          <p:nvPr/>
        </p:nvSpPr>
        <p:spPr>
          <a:xfrm>
            <a:off x="459600" y="4789575"/>
            <a:ext cx="8220900" cy="1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rPr>
              <a:t>© The Build Fellowship 2024</a:t>
            </a:r>
            <a:endParaRPr sz="700">
              <a:solidFill>
                <a:schemeClr val="lt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38" name="Google Shape;138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5550" y="4764477"/>
            <a:ext cx="1649889" cy="1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light">
  <p:cSld name="TITLE_1_3_1_1_1">
    <p:bg>
      <p:bgPr>
        <a:solidFill>
          <a:srgbClr val="FAF5FF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TITLE_1_3_1_1_1_1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TITLE_1_3_1_1_1_1_1">
    <p:bg>
      <p:bgPr>
        <a:solidFill>
          <a:srgbClr val="242385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lue">
  <p:cSld name="TITLE_1_3_1_1_1_1_1_1">
    <p:bg>
      <p:bgPr>
        <a:solidFill>
          <a:srgbClr val="5370E7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hite">
  <p:cSld name="TITLE_1_2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 txBox="1">
            <a:spLocks noGrp="1"/>
          </p:cNvSpPr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Inter Tight"/>
              <a:buNone/>
              <a:defRPr sz="75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7500"/>
              <a:buFont typeface="Helvetica Neue"/>
              <a:buNone/>
              <a:defRPr sz="7500" b="1">
                <a:solidFill>
                  <a:srgbClr val="24238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Google Shape;16;p9"/>
          <p:cNvSpPr txBox="1">
            <a:spLocks noGrp="1"/>
          </p:cNvSpPr>
          <p:nvPr>
            <p:ph type="title" idx="2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17" name="Google Shape;1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38" y="411392"/>
            <a:ext cx="2845117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Yellow">
  <p:cSld name="TITLE_1_2_1">
    <p:bg>
      <p:bgPr>
        <a:solidFill>
          <a:srgbClr val="5370E7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0"/>
          <p:cNvSpPr txBox="1">
            <a:spLocks noGrp="1"/>
          </p:cNvSpPr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Inter Tight"/>
              <a:buNone/>
              <a:defRPr sz="7500" b="1">
                <a:solidFill>
                  <a:schemeClr val="lt1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Helvetica Neue"/>
              <a:buNone/>
              <a:defRPr sz="7500" b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title" idx="2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242385"/>
              </a:buClr>
              <a:buSzPts val="1000"/>
              <a:buFont typeface="Inter Tight"/>
              <a:buNone/>
              <a:defRPr sz="1000" b="1">
                <a:solidFill>
                  <a:srgbClr val="242385"/>
                </a:solidFill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pic>
        <p:nvPicPr>
          <p:cNvPr id="21" name="Google Shape;2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00" y="411400"/>
            <a:ext cx="2845189" cy="29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0" r:id="rId11"/>
    <p:sldLayoutId id="2147483661" r:id="rId12"/>
    <p:sldLayoutId id="2147483662" r:id="rId13"/>
    <p:sldLayoutId id="2147483663" r:id="rId14"/>
    <p:sldLayoutId id="2147483665" r:id="rId15"/>
    <p:sldLayoutId id="2147483666" r:id="rId16"/>
    <p:sldLayoutId id="2147483667" r:id="rId17"/>
    <p:sldLayoutId id="2147483668" r:id="rId18"/>
    <p:sldLayoutId id="2147483670" r:id="rId19"/>
    <p:sldLayoutId id="2147483672" r:id="rId20"/>
    <p:sldLayoutId id="2147483673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80" r:id="rId28"/>
    <p:sldLayoutId id="2147483681" r:id="rId29"/>
    <p:sldLayoutId id="2147483683" r:id="rId30"/>
    <p:sldLayoutId id="2147483684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prisma.io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9300" y="3752000"/>
            <a:ext cx="5286627" cy="108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7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Workspace Preparation</a:t>
            </a:r>
            <a:endParaRPr dirty="0"/>
          </a:p>
        </p:txBody>
      </p:sp>
      <p:pic>
        <p:nvPicPr>
          <p:cNvPr id="195" name="Google Shape;1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975" y="4632350"/>
            <a:ext cx="1852051" cy="380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8515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3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Prisma!</a:t>
            </a:r>
            <a:endParaRPr dirty="0"/>
          </a:p>
        </p:txBody>
      </p:sp>
      <p:sp>
        <p:nvSpPr>
          <p:cNvPr id="169" name="Google Shape;169;p43"/>
          <p:cNvSpPr txBox="1">
            <a:spLocks noGrp="1"/>
          </p:cNvSpPr>
          <p:nvPr>
            <p:ph type="body" idx="2"/>
          </p:nvPr>
        </p:nvSpPr>
        <p:spPr>
          <a:xfrm>
            <a:off x="459600" y="1496075"/>
            <a:ext cx="5242700" cy="26628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Let’s do a demo!</a:t>
            </a:r>
          </a:p>
        </p:txBody>
      </p:sp>
      <p:pic>
        <p:nvPicPr>
          <p:cNvPr id="170" name="Google Shape;1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5238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B2AD80-20E4-2E7D-A75A-69AB55944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B755B-55A2-AA7F-6FB0-855F2C3D9CE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9600" y="1284514"/>
            <a:ext cx="4066800" cy="2874411"/>
          </a:xfrm>
        </p:spPr>
        <p:txBody>
          <a:bodyPr/>
          <a:lstStyle/>
          <a:p>
            <a:r>
              <a:rPr lang="en-US" dirty="0"/>
              <a:t>Sign up for Prisma: </a:t>
            </a:r>
            <a:r>
              <a:rPr lang="en-US" dirty="0">
                <a:hlinkClick r:id="rId2"/>
              </a:rPr>
              <a:t>https://prisma.io</a:t>
            </a:r>
            <a:r>
              <a:rPr lang="en-US" dirty="0"/>
              <a:t> </a:t>
            </a:r>
          </a:p>
          <a:p>
            <a:r>
              <a:rPr lang="en-US" dirty="0"/>
              <a:t>Think of what dataset you want to use. </a:t>
            </a:r>
          </a:p>
          <a:p>
            <a:r>
              <a:rPr lang="en-US" dirty="0"/>
              <a:t>Walk through the intro to create a </a:t>
            </a:r>
            <a:r>
              <a:rPr lang="en-US" dirty="0" err="1"/>
              <a:t>prisma</a:t>
            </a:r>
            <a:r>
              <a:rPr lang="en-US" dirty="0"/>
              <a:t> instance, migrations, and run some queries!</a:t>
            </a:r>
          </a:p>
        </p:txBody>
      </p:sp>
      <p:pic>
        <p:nvPicPr>
          <p:cNvPr id="3074" name="Picture 2" descr="How to improve your website with top tasks management - Optimal Workshop  blog">
            <a:extLst>
              <a:ext uri="{FF2B5EF4-FFF2-40B4-BE49-F238E27FC236}">
                <a16:creationId xmlns:a16="http://schemas.microsoft.com/office/drawing/2014/main" id="{D3BFBB94-BAB2-097D-B6DF-7AE939350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982" y="1378857"/>
            <a:ext cx="3573418" cy="223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4104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72" y="3847899"/>
            <a:ext cx="5194202" cy="1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1"/>
          <p:cNvSpPr txBox="1">
            <a:spLocks noGrp="1"/>
          </p:cNvSpPr>
          <p:nvPr>
            <p:ph type="title"/>
          </p:nvPr>
        </p:nvSpPr>
        <p:spPr>
          <a:xfrm>
            <a:off x="395875" y="1180700"/>
            <a:ext cx="5948100" cy="280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Ideation</a:t>
            </a:r>
            <a:endParaRPr dirty="0"/>
          </a:p>
        </p:txBody>
      </p:sp>
      <p:sp>
        <p:nvSpPr>
          <p:cNvPr id="156" name="Google Shape;156;p41"/>
          <p:cNvSpPr txBox="1">
            <a:spLocks noGrp="1"/>
          </p:cNvSpPr>
          <p:nvPr>
            <p:ph type="title" idx="2"/>
          </p:nvPr>
        </p:nvSpPr>
        <p:spPr>
          <a:xfrm>
            <a:off x="395875" y="4457100"/>
            <a:ext cx="5820600" cy="297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July 2024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3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Weekly Agenda</a:t>
            </a:r>
            <a:endParaRPr dirty="0"/>
          </a:p>
        </p:txBody>
      </p:sp>
      <p:sp>
        <p:nvSpPr>
          <p:cNvPr id="169" name="Google Shape;169;p43"/>
          <p:cNvSpPr txBox="1">
            <a:spLocks noGrp="1"/>
          </p:cNvSpPr>
          <p:nvPr>
            <p:ph type="body" idx="2"/>
          </p:nvPr>
        </p:nvSpPr>
        <p:spPr>
          <a:xfrm>
            <a:off x="459600" y="1496075"/>
            <a:ext cx="5242700" cy="26628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1: Introductions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Week 2: Project Ideation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3: Database Design and Setup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4: Backend Development and Version Control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5: API Development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6: JavaScript Frameworks and Frontend Development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7: Frontend Development and Putting it All Together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Week 8: Presentations</a:t>
            </a:r>
            <a:endParaRPr dirty="0"/>
          </a:p>
        </p:txBody>
      </p:sp>
      <p:pic>
        <p:nvPicPr>
          <p:cNvPr id="170" name="Google Shape;1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854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2"/>
          <p:cNvSpPr txBox="1"/>
          <p:nvPr/>
        </p:nvSpPr>
        <p:spPr>
          <a:xfrm>
            <a:off x="4462350" y="1965750"/>
            <a:ext cx="4218000" cy="1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74320" lvl="0" indent="-23240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500"/>
              <a:buFont typeface="Inter Tight Light"/>
              <a:buChar char="●"/>
            </a:pPr>
            <a:r>
              <a:rPr lang="en-US" sz="1500" dirty="0">
                <a:solidFill>
                  <a:schemeClr val="lt1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Project Ideation</a:t>
            </a:r>
          </a:p>
          <a:p>
            <a:pPr marL="274320" lvl="0" indent="-23240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500"/>
              <a:buFont typeface="Inter Tight Light"/>
              <a:buChar char="●"/>
            </a:pPr>
            <a:r>
              <a:rPr lang="en-US" sz="1500" dirty="0">
                <a:solidFill>
                  <a:schemeClr val="lt1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Workspace Preparation</a:t>
            </a:r>
          </a:p>
          <a:p>
            <a:pPr marL="274320" lvl="0" indent="-23240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E9BFF"/>
              </a:buClr>
              <a:buSzPts val="1500"/>
              <a:buFont typeface="Inter Tight Light"/>
              <a:buChar char="●"/>
            </a:pPr>
            <a:r>
              <a:rPr lang="en-US" sz="1500" dirty="0">
                <a:solidFill>
                  <a:schemeClr val="lt1"/>
                </a:solidFill>
                <a:latin typeface="Inter Tight Light"/>
                <a:ea typeface="Inter Tight Light"/>
                <a:cs typeface="Inter Tight Light"/>
                <a:sym typeface="Inter Tight Light"/>
              </a:rPr>
              <a:t>Tasks</a:t>
            </a:r>
            <a:endParaRPr sz="1500" dirty="0">
              <a:solidFill>
                <a:schemeClr val="lt1"/>
              </a:solidFill>
              <a:latin typeface="Inter Tight Light"/>
              <a:ea typeface="Inter Tight Light"/>
              <a:cs typeface="Inter Tight Light"/>
              <a:sym typeface="Inter Tight Light"/>
            </a:endParaRPr>
          </a:p>
        </p:txBody>
      </p:sp>
      <p:pic>
        <p:nvPicPr>
          <p:cNvPr id="162" name="Google Shape;16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975" y="4632350"/>
            <a:ext cx="1852051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7"/>
          <p:cNvSpPr txBox="1">
            <a:spLocks noGrp="1"/>
          </p:cNvSpPr>
          <p:nvPr>
            <p:ph type="title"/>
          </p:nvPr>
        </p:nvSpPr>
        <p:spPr>
          <a:xfrm>
            <a:off x="425600" y="509900"/>
            <a:ext cx="8220900" cy="359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Ideation</a:t>
            </a:r>
            <a:endParaRPr dirty="0"/>
          </a:p>
        </p:txBody>
      </p:sp>
      <p:pic>
        <p:nvPicPr>
          <p:cNvPr id="195" name="Google Shape;19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975" y="4632350"/>
            <a:ext cx="1852051" cy="38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661CC-EFC1-05B8-1EF7-B4A690430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Overview</a:t>
            </a:r>
          </a:p>
        </p:txBody>
      </p:sp>
      <p:pic>
        <p:nvPicPr>
          <p:cNvPr id="1026" name="Picture 2" descr="SQL Commands &amp; Syntax Cheat Sheet (PDF Download)">
            <a:extLst>
              <a:ext uri="{FF2B5EF4-FFF2-40B4-BE49-F238E27FC236}">
                <a16:creationId xmlns:a16="http://schemas.microsoft.com/office/drawing/2014/main" id="{94C92172-9A01-C924-D6A1-7D5E5BB08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180" y="1015954"/>
            <a:ext cx="6380399" cy="358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8549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3"/>
          <p:cNvSpPr txBox="1">
            <a:spLocks noGrp="1"/>
          </p:cNvSpPr>
          <p:nvPr>
            <p:ph type="title"/>
          </p:nvPr>
        </p:nvSpPr>
        <p:spPr>
          <a:xfrm>
            <a:off x="459600" y="442475"/>
            <a:ext cx="4581600" cy="105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Tier</a:t>
            </a:r>
            <a:endParaRPr dirty="0"/>
          </a:p>
        </p:txBody>
      </p:sp>
      <p:sp>
        <p:nvSpPr>
          <p:cNvPr id="169" name="Google Shape;169;p43"/>
          <p:cNvSpPr txBox="1">
            <a:spLocks noGrp="1"/>
          </p:cNvSpPr>
          <p:nvPr>
            <p:ph type="body" idx="2"/>
          </p:nvPr>
        </p:nvSpPr>
        <p:spPr>
          <a:xfrm>
            <a:off x="459600" y="1496075"/>
            <a:ext cx="5242700" cy="26628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/>
              <a:t>Technology: </a:t>
            </a:r>
            <a:r>
              <a:rPr lang="en-US" dirty="0"/>
              <a:t>PostgreSQL and Prisma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Schema Creation for Grocery List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b="1" dirty="0"/>
          </a:p>
        </p:txBody>
      </p:sp>
      <p:pic>
        <p:nvPicPr>
          <p:cNvPr id="170" name="Google Shape;17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100" y="4625050"/>
            <a:ext cx="1851650" cy="36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black screen with text on it&#10;&#10;AI-generated content may be incorrect.">
            <a:extLst>
              <a:ext uri="{FF2B5EF4-FFF2-40B4-BE49-F238E27FC236}">
                <a16:creationId xmlns:a16="http://schemas.microsoft.com/office/drawing/2014/main" id="{2A18F05D-F2B4-BB14-48CA-C33CFF3CB2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0543" y="2375379"/>
            <a:ext cx="5091830" cy="169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58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42E33DC-4E73-5FC6-2440-EE88F2335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Tier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6CEBD7-DF27-BD6E-9338-7398412C25D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9600" y="1598212"/>
            <a:ext cx="4066800" cy="2560713"/>
          </a:xfrm>
        </p:spPr>
        <p:txBody>
          <a:bodyPr/>
          <a:lstStyle/>
          <a:p>
            <a:r>
              <a:rPr lang="en-US" dirty="0"/>
              <a:t>Will accept requests from the frontend and save data in the database. </a:t>
            </a:r>
          </a:p>
          <a:p>
            <a:r>
              <a:rPr lang="en-US" dirty="0"/>
              <a:t>Ensures integrity of the data coming from the frontend. </a:t>
            </a:r>
          </a:p>
          <a:p>
            <a:r>
              <a:rPr lang="en-US" dirty="0"/>
              <a:t>CRUD operations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3897F86D-626C-5CC1-DAAE-A007B9E79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906" y="1991305"/>
            <a:ext cx="3409950" cy="181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048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EAFE223-C411-36DF-BFB9-223EF5809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Frontend </a:t>
            </a:r>
          </a:p>
        </p:txBody>
      </p:sp>
      <p:pic>
        <p:nvPicPr>
          <p:cNvPr id="2050" name="Picture 2" descr="10 Best Grocery Shopping List Apps of 2024">
            <a:extLst>
              <a:ext uri="{FF2B5EF4-FFF2-40B4-BE49-F238E27FC236}">
                <a16:creationId xmlns:a16="http://schemas.microsoft.com/office/drawing/2014/main" id="{878DE431-1B9E-E530-99C0-8B75E9751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8713" y="1392656"/>
            <a:ext cx="2964782" cy="2964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574479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3FF15707724F49A972C13B33FAAA8B" ma:contentTypeVersion="37" ma:contentTypeDescription="Create a new document." ma:contentTypeScope="" ma:versionID="0d6da3a96eaa39d46166618daaa295aa">
  <xsd:schema xmlns:xsd="http://www.w3.org/2001/XMLSchema" xmlns:xs="http://www.w3.org/2001/XMLSchema" xmlns:p="http://schemas.microsoft.com/office/2006/metadata/properties" xmlns:ns2="a1200294-7566-47bd-bcc6-0c4e5d371f43" xmlns:ns3="babfc5af-ba08-4223-8118-2e61d2979772" targetNamespace="http://schemas.microsoft.com/office/2006/metadata/properties" ma:root="true" ma:fieldsID="04dea3cd8ac799b83681f5649b523f8d" ns2:_="" ns3:_="">
    <xsd:import namespace="a1200294-7566-47bd-bcc6-0c4e5d371f43"/>
    <xsd:import namespace="babfc5af-ba08-4223-8118-2e61d2979772"/>
    <xsd:element name="properties">
      <xsd:complexType>
        <xsd:sequence>
          <xsd:element name="documentManagement">
            <xsd:complexType>
              <xsd:all>
                <xsd:element ref="ns2:Employee" minOccurs="0"/>
                <xsd:element ref="ns2:PostingDate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Location" minOccurs="0"/>
                <xsd:element ref="ns2:SessionNo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200294-7566-47bd-bcc6-0c4e5d371f43" elementFormDefault="qualified">
    <xsd:import namespace="http://schemas.microsoft.com/office/2006/documentManagement/types"/>
    <xsd:import namespace="http://schemas.microsoft.com/office/infopath/2007/PartnerControls"/>
    <xsd:element name="Employee" ma:index="1" nillable="true" ma:displayName="Employee" ma:format="Dropdown" ma:list="UserInfo" ma:SharePointGroup="0" ma:internalName="Employe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ostingDate" ma:index="2" nillable="true" ma:displayName="Posting Date" ma:format="DateOnly" ma:internalName="PostingDate" ma:readOnly="false">
      <xsd:simpleType>
        <xsd:restriction base="dms:DateTime"/>
      </xsd:simple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hidden="true" ma:internalName="MediaServiceKeyPoints" ma:readOnly="true">
      <xsd:simpleType>
        <xsd:restriction base="dms:Note"/>
      </xsd:simpleType>
    </xsd:element>
    <xsd:element name="MediaServiceAutoTags" ma:index="14" nillable="true" ma:displayName="Tags" ma:hidden="true" ma:internalName="MediaServiceAutoTags" ma:readOnly="true">
      <xsd:simpleType>
        <xsd:restriction base="dms:Text"/>
      </xsd:simpleType>
    </xsd:element>
    <xsd:element name="MediaServiceOCR" ma:index="15" nillable="true" ma:displayName="Extracted Text" ma:hidden="true" ma:internalName="MediaServiceOCR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cc01bbee-216c-4cdf-bb0c-f637e50b3b6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6" nillable="true" ma:displayName="Location" ma:indexed="true" ma:internalName="MediaServiceLocation" ma:readOnly="true">
      <xsd:simpleType>
        <xsd:restriction base="dms:Text"/>
      </xsd:simpleType>
    </xsd:element>
    <xsd:element name="SessionNo" ma:index="27" nillable="true" ma:displayName="Order" ma:decimals="0" ma:default="1" ma:format="Dropdown" ma:internalName="SessionNo" ma:percentage="FALSE">
      <xsd:simpleType>
        <xsd:restriction base="dms:Number"/>
      </xsd:simpleType>
    </xsd:element>
    <xsd:element name="MediaServiceSearchProperties" ma:index="28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bfc5af-ba08-4223-8118-2e61d297977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hidden="true" ma:internalName="SharedWithDetails" ma:readOnly="true">
      <xsd:simpleType>
        <xsd:restriction base="dms:Note"/>
      </xsd:simpleType>
    </xsd:element>
    <xsd:element name="TaxCatchAll" ma:index="22" nillable="true" ma:displayName="Taxonomy Catch All Column" ma:hidden="true" ma:list="{30907219-2b16-4918-aa31-a6d15e45b1a4}" ma:internalName="TaxCatchAll" ma:readOnly="false" ma:showField="CatchAllData" ma:web="babfc5af-ba08-4223-8118-2e61d297977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abfc5af-ba08-4223-8118-2e61d2979772" xsi:nil="true"/>
    <lcf76f155ced4ddcb4097134ff3c332f xmlns="a1200294-7566-47bd-bcc6-0c4e5d371f43">
      <Terms xmlns="http://schemas.microsoft.com/office/infopath/2007/PartnerControls"/>
    </lcf76f155ced4ddcb4097134ff3c332f>
    <SessionNo xmlns="a1200294-7566-47bd-bcc6-0c4e5d371f43">1</SessionNo>
    <PostingDate xmlns="a1200294-7566-47bd-bcc6-0c4e5d371f43" xsi:nil="true"/>
    <Employee xmlns="a1200294-7566-47bd-bcc6-0c4e5d371f43">
      <UserInfo>
        <DisplayName/>
        <AccountId xsi:nil="true"/>
        <AccountType/>
      </UserInfo>
    </Employee>
  </documentManagement>
</p:properties>
</file>

<file path=customXml/itemProps1.xml><?xml version="1.0" encoding="utf-8"?>
<ds:datastoreItem xmlns:ds="http://schemas.openxmlformats.org/officeDocument/2006/customXml" ds:itemID="{15B5AC1E-3F8B-4736-B201-2EF42848A6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1200294-7566-47bd-bcc6-0c4e5d371f43"/>
    <ds:schemaRef ds:uri="babfc5af-ba08-4223-8118-2e61d297977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21C174-D453-4914-8411-DE970D7B27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C38A34-1C09-44AF-A4CC-A67B6F751BAC}">
  <ds:schemaRefs>
    <ds:schemaRef ds:uri="http://schemas.microsoft.com/office/2006/metadata/properties"/>
    <ds:schemaRef ds:uri="http://schemas.microsoft.com/office/infopath/2007/PartnerControls"/>
    <ds:schemaRef ds:uri="babfc5af-ba08-4223-8118-2e61d2979772"/>
    <ds:schemaRef ds:uri="a1200294-7566-47bd-bcc6-0c4e5d371f4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152</Words>
  <Application>Microsoft Macintosh PowerPoint</Application>
  <PresentationFormat>On-screen Show (16:9)</PresentationFormat>
  <Paragraphs>33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Helvetica Neue</vt:lpstr>
      <vt:lpstr>Inter Tight Light</vt:lpstr>
      <vt:lpstr>Inter Tight</vt:lpstr>
      <vt:lpstr>Simple Light</vt:lpstr>
      <vt:lpstr>PowerPoint Presentation</vt:lpstr>
      <vt:lpstr>Project Ideation</vt:lpstr>
      <vt:lpstr>Weekly Agenda</vt:lpstr>
      <vt:lpstr>PowerPoint Presentation</vt:lpstr>
      <vt:lpstr>Project Ideation</vt:lpstr>
      <vt:lpstr>SQL Overview</vt:lpstr>
      <vt:lpstr>Data Tier</vt:lpstr>
      <vt:lpstr>API Tier</vt:lpstr>
      <vt:lpstr>Frontend </vt:lpstr>
      <vt:lpstr>Workspace Preparation</vt:lpstr>
      <vt:lpstr>Prisma!</vt:lpstr>
      <vt:lpstr>Tasks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Karan Kwatra</cp:lastModifiedBy>
  <cp:revision>12</cp:revision>
  <dcterms:modified xsi:type="dcterms:W3CDTF">2025-03-20T05:05:11Z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0x010100AF3FF15707724F49A972C13B33FAAA8B</vt:lpwstr>
  </property>
</Properties>
</file>